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44B9D89-8E41-4E99-9703-C7B2106A27FC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18755FF-C310-4AB7-BB70-9CB8E6BCA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9D89-8E41-4E99-9703-C7B2106A27FC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755FF-C310-4AB7-BB70-9CB8E6BCA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9D89-8E41-4E99-9703-C7B2106A27FC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755FF-C310-4AB7-BB70-9CB8E6BCA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4B9D89-8E41-4E99-9703-C7B2106A27FC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18755FF-C310-4AB7-BB70-9CB8E6BCAF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44B9D89-8E41-4E99-9703-C7B2106A27FC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18755FF-C310-4AB7-BB70-9CB8E6BCA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9D89-8E41-4E99-9703-C7B2106A27FC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755FF-C310-4AB7-BB70-9CB8E6BCAF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9D89-8E41-4E99-9703-C7B2106A27FC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755FF-C310-4AB7-BB70-9CB8E6BCAF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4B9D89-8E41-4E99-9703-C7B2106A27FC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8755FF-C310-4AB7-BB70-9CB8E6BCAF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B9D89-8E41-4E99-9703-C7B2106A27FC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755FF-C310-4AB7-BB70-9CB8E6BCA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4B9D89-8E41-4E99-9703-C7B2106A27FC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18755FF-C310-4AB7-BB70-9CB8E6BCAF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4B9D89-8E41-4E99-9703-C7B2106A27FC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8755FF-C310-4AB7-BB70-9CB8E6BCAF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44B9D89-8E41-4E99-9703-C7B2106A27FC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18755FF-C310-4AB7-BB70-9CB8E6BCA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2636912"/>
            <a:ext cx="6172200" cy="1894362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 формирования типа правильной читательской деятельности.</a:t>
            </a:r>
            <a:endParaRPr lang="ru-RU" sz="48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5229200"/>
            <a:ext cx="6172200" cy="1371600"/>
          </a:xfrm>
        </p:spPr>
        <p:txBody>
          <a:bodyPr/>
          <a:lstStyle/>
          <a:p>
            <a:pPr algn="ctr"/>
            <a:r>
              <a:rPr lang="ru-RU" b="0" i="1" dirty="0" smtClean="0">
                <a:solidFill>
                  <a:schemeClr val="accent3">
                    <a:lumMod val="50000"/>
                  </a:schemeClr>
                </a:solidFill>
              </a:rPr>
              <a:t>Выступление подготовили учителя МБОУ        «СОШ №38» </a:t>
            </a:r>
            <a:r>
              <a:rPr lang="ru-RU" b="0" i="1" dirty="0" smtClean="0">
                <a:solidFill>
                  <a:schemeClr val="accent3">
                    <a:lumMod val="50000"/>
                  </a:schemeClr>
                </a:solidFill>
              </a:rPr>
              <a:t>Шамсивалиева </a:t>
            </a:r>
            <a:r>
              <a:rPr lang="ru-RU" b="0" i="1" dirty="0" smtClean="0">
                <a:solidFill>
                  <a:schemeClr val="accent3">
                    <a:lumMod val="50000"/>
                  </a:schemeClr>
                </a:solidFill>
              </a:rPr>
              <a:t>А.С.</a:t>
            </a:r>
            <a:endParaRPr lang="ru-RU" b="0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tryggoppvekst.no/f/D749/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32656"/>
            <a:ext cx="6876256" cy="3354947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115616" y="4077072"/>
            <a:ext cx="684076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Чтение – это окошко, через которое дети видят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и познают мир и самих себя. 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r"/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Оно открывается перед ребёнком лишь тогда,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r"/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когда, наряду с чтением,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одновременно с ним и даже раньше, 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r"/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чем впервые раскрыта книга,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accent3">
                    <a:lumMod val="50000"/>
                  </a:schemeClr>
                </a:solidFill>
              </a:rPr>
              <a:t>начинается кропотливая работа над словами.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r"/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</a:rPr>
              <a:t>В.А. Сухомлинский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1436688" y="188913"/>
            <a:ext cx="6264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Технология  формирования  типа  правильной</a:t>
            </a:r>
            <a:b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читательской  деятельности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611188" y="1360488"/>
            <a:ext cx="810101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Это  «…трехступенчатый процесс целенаправленного индивидуального осмысления и освоения детьми книг </a:t>
            </a:r>
            <a:br>
              <a:rPr lang="ru-RU" i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(до чтения, в процессе чтения и после чтения)»</a:t>
            </a:r>
          </a:p>
        </p:txBody>
      </p:sp>
      <p:pic>
        <p:nvPicPr>
          <p:cNvPr id="4" name="Picture 8" descr="img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708275"/>
            <a:ext cx="3095625" cy="3095625"/>
          </a:xfrm>
          <a:prstGeom prst="rect">
            <a:avLst/>
          </a:prstGeom>
          <a:ln w="38100" cap="sq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708400" y="2636838"/>
            <a:ext cx="22211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Цель технологии: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924300" y="3140075"/>
            <a:ext cx="51990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7800" indent="-177800">
              <a:buFont typeface="Wingdings" pitchFamily="2" charset="2"/>
              <a:buChar char="ь"/>
            </a:pPr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Формирование личностного и ценностного </a:t>
            </a:r>
            <a:br>
              <a:rPr lang="ru-RU" i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отношения к чтению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4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44358" y="188913"/>
            <a:ext cx="904895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Структура уроков в соответствии с технологией  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правильной читательской  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деятельности</a:t>
            </a:r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3923928" y="1340768"/>
            <a:ext cx="10038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Этапы:</a:t>
            </a:r>
            <a:endParaRPr lang="ru-RU" b="1" dirty="0">
              <a:solidFill>
                <a:schemeClr val="accent3"/>
              </a:solidFill>
            </a:endParaRP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2699792" y="1988840"/>
            <a:ext cx="3528392" cy="1008112"/>
          </a:xfrm>
          <a:prstGeom prst="round2Same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этап.</a:t>
            </a: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 текстом до чтения.</a:t>
            </a:r>
            <a:endParaRPr lang="ru-RU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2627784" y="3429000"/>
            <a:ext cx="3528392" cy="1008112"/>
          </a:xfrm>
          <a:prstGeom prst="round2Same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этап.</a:t>
            </a: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 текстом во время чтения.</a:t>
            </a:r>
            <a:endParaRPr lang="ru-RU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2627784" y="4869160"/>
            <a:ext cx="3528392" cy="1008112"/>
          </a:xfrm>
          <a:prstGeom prst="round2Same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этап.</a:t>
            </a:r>
          </a:p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 текстом после чтения.</a:t>
            </a:r>
            <a:endParaRPr lang="ru-RU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283968" y="2996952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283968" y="4437112"/>
            <a:ext cx="28803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2195736" y="2780928"/>
            <a:ext cx="6532566" cy="3888432"/>
            <a:chOff x="3095328" y="2780928"/>
            <a:chExt cx="6048672" cy="3600400"/>
          </a:xfrm>
        </p:grpSpPr>
        <p:sp>
          <p:nvSpPr>
            <p:cNvPr id="14" name="Равнобедренный треугольник 13"/>
            <p:cNvSpPr/>
            <p:nvPr/>
          </p:nvSpPr>
          <p:spPr>
            <a:xfrm>
              <a:off x="4175448" y="2780928"/>
              <a:ext cx="1872208" cy="648072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кругленный прямоугольник 12">
              <a:hlinkClick r:id="rId2" action="ppaction://hlinksldjump"/>
            </p:cNvPr>
            <p:cNvSpPr/>
            <p:nvPr/>
          </p:nvSpPr>
          <p:spPr>
            <a:xfrm>
              <a:off x="3095328" y="3212976"/>
              <a:ext cx="6048672" cy="316835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1400" b="1" i="1" dirty="0" smtClean="0">
                <a:solidFill>
                  <a:schemeClr val="accent3"/>
                </a:solidFill>
              </a:endParaRPr>
            </a:p>
            <a:p>
              <a:r>
                <a:rPr lang="ru-RU" sz="1400" b="1" i="1" dirty="0" smtClean="0">
                  <a:solidFill>
                    <a:schemeClr val="accent3"/>
                  </a:solidFill>
                </a:rPr>
                <a:t>Цель </a:t>
              </a:r>
              <a:r>
                <a:rPr lang="ru-RU" sz="1400" dirty="0" smtClean="0">
                  <a:solidFill>
                    <a:schemeClr val="accent3"/>
                  </a:solidFill>
                </a:rPr>
                <a:t>этого этапа – развитие умения предполагать, предвосхищать содержание текста по заглавию, иллюстрации и группе ключевых слов (т.е. развитие умения </a:t>
              </a:r>
              <a:r>
                <a:rPr lang="ru-RU" sz="1400" b="1" dirty="0" smtClean="0">
                  <a:solidFill>
                    <a:schemeClr val="accent3"/>
                  </a:solidFill>
                </a:rPr>
                <a:t>антиципации</a:t>
              </a:r>
              <a:r>
                <a:rPr lang="ru-RU" sz="1400" dirty="0" smtClean="0">
                  <a:solidFill>
                    <a:schemeClr val="accent3"/>
                  </a:solidFill>
                </a:rPr>
                <a:t>).</a:t>
              </a:r>
            </a:p>
            <a:p>
              <a:r>
                <a:rPr lang="ru-RU" sz="1400" b="1" dirty="0" smtClean="0">
                  <a:solidFill>
                    <a:schemeClr val="accent3"/>
                  </a:solidFill>
                </a:rPr>
                <a:t>1.</a:t>
              </a:r>
              <a:r>
                <a:rPr lang="ru-RU" sz="1400" dirty="0" smtClean="0">
                  <a:solidFill>
                    <a:schemeClr val="accent3"/>
                  </a:solidFill>
                </a:rPr>
                <a:t> Чтение фамилии автора и заглавия текста. Рассматривание иллюстрации, которая предшествует тексту. Предположения детей о героях, содержании.</a:t>
              </a:r>
              <a:br>
                <a:rPr lang="ru-RU" sz="1400" dirty="0" smtClean="0">
                  <a:solidFill>
                    <a:schemeClr val="accent3"/>
                  </a:solidFill>
                </a:rPr>
              </a:br>
              <a:r>
                <a:rPr lang="ru-RU" sz="1400" dirty="0" smtClean="0">
                  <a:solidFill>
                    <a:schemeClr val="accent3"/>
                  </a:solidFill>
                </a:rPr>
                <a:t/>
              </a:r>
              <a:br>
                <a:rPr lang="ru-RU" sz="1400" dirty="0" smtClean="0">
                  <a:solidFill>
                    <a:schemeClr val="accent3"/>
                  </a:solidFill>
                </a:rPr>
              </a:br>
              <a:r>
                <a:rPr lang="ru-RU" sz="1400" b="1" dirty="0" smtClean="0">
                  <a:solidFill>
                    <a:schemeClr val="accent3"/>
                  </a:solidFill>
                </a:rPr>
                <a:t>2.</a:t>
              </a:r>
              <a:r>
                <a:rPr lang="ru-RU" sz="1400" dirty="0" smtClean="0">
                  <a:solidFill>
                    <a:schemeClr val="accent3"/>
                  </a:solidFill>
                </a:rPr>
                <a:t> Чтение ключевых (</a:t>
              </a:r>
              <a:r>
                <a:rPr lang="ru-RU" sz="1400" i="1" dirty="0" smtClean="0">
                  <a:solidFill>
                    <a:schemeClr val="accent3"/>
                  </a:solidFill>
                </a:rPr>
                <a:t>от слова – ключ</a:t>
              </a:r>
              <a:r>
                <a:rPr lang="ru-RU" sz="1400" dirty="0" smtClean="0">
                  <a:solidFill>
                    <a:schemeClr val="accent3"/>
                  </a:solidFill>
                </a:rPr>
                <a:t>) слов, которые учитель заранее вы­членяет из текста и записывает на доске. На основании заглавия, иллюстрации и ключевых слов дети высказыва­ют свои предположения о теме, героях произведения, последовательности событий. Учитель ставит задачу прочитать текст, провести </a:t>
              </a:r>
              <a:r>
                <a:rPr lang="ru-RU" sz="1400" b="1" i="1" dirty="0" smtClean="0">
                  <a:solidFill>
                    <a:schemeClr val="accent3"/>
                  </a:solidFill>
                </a:rPr>
                <a:t>«диалог с автором»</a:t>
              </a:r>
              <a:r>
                <a:rPr lang="ru-RU" sz="1400" dirty="0" smtClean="0">
                  <a:solidFill>
                    <a:schemeClr val="accent3"/>
                  </a:solidFill>
                </a:rPr>
                <a:t> и проверить пра­вильность своих первоначальных предположений.</a:t>
              </a:r>
            </a:p>
            <a:p>
              <a:pPr algn="ctr"/>
              <a:endParaRPr lang="ru-RU" sz="1400" dirty="0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3707906" y="1556792"/>
            <a:ext cx="5172796" cy="5085184"/>
            <a:chOff x="4354375" y="1506357"/>
            <a:chExt cx="4789626" cy="4708503"/>
          </a:xfrm>
        </p:grpSpPr>
        <p:sp>
          <p:nvSpPr>
            <p:cNvPr id="23" name="Равнобедренный треугольник 22"/>
            <p:cNvSpPr/>
            <p:nvPr/>
          </p:nvSpPr>
          <p:spPr>
            <a:xfrm rot="16200000">
              <a:off x="3742307" y="3451905"/>
              <a:ext cx="1872208" cy="648072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Скругленный прямоугольник 23">
              <a:hlinkClick r:id="rId2" action="ppaction://hlinksldjump"/>
            </p:cNvPr>
            <p:cNvSpPr/>
            <p:nvPr/>
          </p:nvSpPr>
          <p:spPr>
            <a:xfrm>
              <a:off x="4887766" y="1506357"/>
              <a:ext cx="4256235" cy="470850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1200" b="1" i="1" dirty="0" smtClean="0">
                <a:solidFill>
                  <a:schemeClr val="accent3"/>
                </a:solidFill>
              </a:endParaRPr>
            </a:p>
            <a:p>
              <a:r>
                <a:rPr lang="ru-RU" sz="1200" b="1" i="1" u="sng" dirty="0" smtClean="0">
                  <a:solidFill>
                    <a:schemeClr val="accent3"/>
                  </a:solidFill>
                </a:rPr>
                <a:t>Цель</a:t>
              </a:r>
              <a:r>
                <a:rPr lang="ru-RU" sz="1200" dirty="0" smtClean="0">
                  <a:solidFill>
                    <a:schemeClr val="accent3"/>
                  </a:solidFill>
                </a:rPr>
                <a:t> этого этапа — достижение понимания текста на уровне содержания.</a:t>
              </a:r>
              <a:br>
                <a:rPr lang="ru-RU" sz="1200" dirty="0" smtClean="0">
                  <a:solidFill>
                    <a:schemeClr val="accent3"/>
                  </a:solidFill>
                </a:rPr>
              </a:br>
              <a:r>
                <a:rPr lang="ru-RU" sz="1200" dirty="0" smtClean="0">
                  <a:solidFill>
                    <a:schemeClr val="accent3"/>
                  </a:solidFill>
                </a:rPr>
                <a:t/>
              </a:r>
              <a:br>
                <a:rPr lang="ru-RU" sz="1200" dirty="0" smtClean="0">
                  <a:solidFill>
                    <a:schemeClr val="accent3"/>
                  </a:solidFill>
                </a:rPr>
              </a:br>
              <a:endParaRPr lang="ru-RU" sz="1200" dirty="0" smtClean="0">
                <a:solidFill>
                  <a:schemeClr val="accent3"/>
                </a:solidFill>
              </a:endParaRPr>
            </a:p>
            <a:p>
              <a:pPr marL="342900" indent="-342900">
                <a:buFont typeface="+mj-lt"/>
                <a:buAutoNum type="arabicPeriod"/>
              </a:pPr>
              <a:r>
                <a:rPr lang="ru-RU" sz="1200" dirty="0" smtClean="0">
                  <a:solidFill>
                    <a:schemeClr val="accent3"/>
                  </a:solidFill>
                </a:rPr>
                <a:t>Первичное чтение текста. Самостоятельное чтение в классе или чтение-слушание, или комбинированное чтение (на выбор учителя) в соответствии с особенностями текста, возрастными и индивидуальными возможностями учащихся. Выявление первичного восприятия. Выявление совпадений первоначальных предположений учащихся с содержанием, эмоциональной окраской прочитанного текста.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ru-RU" sz="1200" dirty="0" err="1" smtClean="0">
                  <a:solidFill>
                    <a:schemeClr val="accent3"/>
                  </a:solidFill>
                </a:rPr>
                <a:t>Перечитывание</a:t>
              </a:r>
              <a:r>
                <a:rPr lang="ru-RU" sz="1200" dirty="0" smtClean="0">
                  <a:solidFill>
                    <a:schemeClr val="accent3"/>
                  </a:solidFill>
                </a:rPr>
                <a:t> текста. Медленное «вдумчивое» повторное чтение (всего текста или его отдельных фрагментов). 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ru-RU" sz="1200" dirty="0" smtClean="0">
                  <a:solidFill>
                    <a:schemeClr val="accent3"/>
                  </a:solidFill>
                </a:rPr>
                <a:t>Анализ текста (приемы: диалог с автором через текст, комментированное чтение, беседа по прочитанному, выделение ключевых слов и проч.). Постановка уточняющего вопроса к каждой смысловой части. 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ru-RU" sz="1200" dirty="0" smtClean="0">
                  <a:solidFill>
                    <a:schemeClr val="accent3"/>
                  </a:solidFill>
                </a:rPr>
                <a:t>Беседа по содержанию текста. Обобщение прочитанного. Постановка к тексту обобщающих вопросов. Обращение (в случае необходимости) к отдельным фрагментам текста. 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ru-RU" sz="1200" dirty="0" smtClean="0">
                  <a:solidFill>
                    <a:schemeClr val="accent3"/>
                  </a:solidFill>
                </a:rPr>
                <a:t>Выразительное чтение. </a:t>
              </a:r>
            </a:p>
            <a:p>
              <a:pPr algn="ctr"/>
              <a:endParaRPr lang="ru-RU" sz="1100" dirty="0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619672" y="1340768"/>
            <a:ext cx="6532566" cy="3905715"/>
            <a:chOff x="3095328" y="3212976"/>
            <a:chExt cx="6048672" cy="3616403"/>
          </a:xfrm>
        </p:grpSpPr>
        <p:sp>
          <p:nvSpPr>
            <p:cNvPr id="26" name="Равнобедренный треугольник 25"/>
            <p:cNvSpPr/>
            <p:nvPr/>
          </p:nvSpPr>
          <p:spPr>
            <a:xfrm rot="10800000">
              <a:off x="4295461" y="6181307"/>
              <a:ext cx="1872208" cy="648072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Скругленный прямоугольник 26">
              <a:hlinkClick r:id="rId2" action="ppaction://hlinksldjump"/>
            </p:cNvPr>
            <p:cNvSpPr/>
            <p:nvPr/>
          </p:nvSpPr>
          <p:spPr>
            <a:xfrm>
              <a:off x="3095328" y="3212976"/>
              <a:ext cx="6048672" cy="316835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sz="1200" b="1" i="1" dirty="0" smtClean="0">
                <a:solidFill>
                  <a:schemeClr val="accent3"/>
                </a:solidFill>
              </a:endParaRPr>
            </a:p>
            <a:p>
              <a:pPr marL="342900" indent="-342900"/>
              <a:r>
                <a:rPr lang="ru-RU" sz="1200" b="1" i="1" u="sng" dirty="0" smtClean="0">
                  <a:solidFill>
                    <a:schemeClr val="accent3"/>
                  </a:solidFill>
                </a:rPr>
                <a:t>Цель</a:t>
              </a:r>
              <a:r>
                <a:rPr lang="ru-RU" sz="1200" dirty="0" smtClean="0">
                  <a:solidFill>
                    <a:schemeClr val="accent3"/>
                  </a:solidFill>
                </a:rPr>
                <a:t> этого этапа — достижение понимания на уровне смысла (понимания основной мысли, подтекста — «чте­ние между строк»).</a:t>
              </a:r>
              <a:br>
                <a:rPr lang="ru-RU" sz="1200" dirty="0" smtClean="0">
                  <a:solidFill>
                    <a:schemeClr val="accent3"/>
                  </a:solidFill>
                </a:rPr>
              </a:br>
              <a:endParaRPr lang="ru-RU" sz="1200" dirty="0" smtClean="0">
                <a:solidFill>
                  <a:schemeClr val="accent3"/>
                </a:solidFill>
              </a:endParaRPr>
            </a:p>
            <a:p>
              <a:pPr marL="342900" indent="-342900">
                <a:buFont typeface="+mj-lt"/>
                <a:buAutoNum type="arabicPeriod"/>
              </a:pPr>
              <a:r>
                <a:rPr lang="ru-RU" sz="1200" dirty="0" smtClean="0">
                  <a:solidFill>
                    <a:schemeClr val="accent3"/>
                  </a:solidFill>
                </a:rPr>
                <a:t>Концептуальная (смысловая) беседа по тексту. Коллективное обсуждение прочитанного, дискуссия. Соотнесение читательских интерпретаций (истолкований, оценок) произведения с авторской позицией. Выявление и формулирование основной идеи текста или совокупности его главных смыслов.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ru-RU" sz="1200" dirty="0" smtClean="0">
                  <a:solidFill>
                    <a:schemeClr val="accent3"/>
                  </a:solidFill>
                </a:rPr>
                <a:t>Знакомство с писателем. Рассказ о писателе. Беседа о личности писателя. Работа с материалами учебника, дополнительными источниками. 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ru-RU" sz="1200" dirty="0" smtClean="0">
                  <a:solidFill>
                    <a:schemeClr val="accent3"/>
                  </a:solidFill>
                </a:rPr>
                <a:t>Работа с заглавием, иллюстрациями. Обсуждение смысла заглавия. Обращение учащихся к готовым иллюстрациям. Соотнесение видения художника с читательским представлением. </a:t>
              </a:r>
            </a:p>
            <a:p>
              <a:pPr marL="342900" indent="-342900">
                <a:buFont typeface="+mj-lt"/>
                <a:buAutoNum type="arabicPeriod"/>
              </a:pPr>
              <a:r>
                <a:rPr lang="ru-RU" sz="1200" dirty="0" smtClean="0">
                  <a:solidFill>
                    <a:schemeClr val="accent3"/>
                  </a:solidFill>
                </a:rPr>
                <a:t>Творческие задания, опирающиеся на какую-либо сферу читательской деятельности учащихся (эмоции, воображение, осмысление содержания, художественной формы).</a:t>
              </a:r>
            </a:p>
            <a:p>
              <a:pPr marL="342900" indent="-342900" algn="ctr">
                <a:buFont typeface="+mj-lt"/>
                <a:buAutoNum type="arabicPeriod"/>
              </a:pPr>
              <a:endParaRPr lang="ru-RU" sz="1400" dirty="0">
                <a:solidFill>
                  <a:schemeClr val="accent3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skaz-pushkina.ru/kadr/rr14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700808"/>
            <a:ext cx="6392065" cy="482956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67544" y="188640"/>
            <a:ext cx="823302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А.С. Пушкин </a:t>
            </a:r>
          </a:p>
          <a:p>
            <a:pPr algn="ctr"/>
            <a:r>
              <a:rPr lang="ru-RU" sz="4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«Сказка о рыбаке и рыбке»</a:t>
            </a:r>
            <a:endParaRPr lang="ru-RU" sz="4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27584" y="1844824"/>
          <a:ext cx="7056783" cy="3739515"/>
        </p:xfrm>
        <a:graphic>
          <a:graphicData uri="http://schemas.openxmlformats.org/drawingml/2006/table">
            <a:tbl>
              <a:tblPr>
                <a:tableStyleId>{912C8C85-51F0-491E-9774-3900AFEF0FD7}</a:tableStyleId>
              </a:tblPr>
              <a:tblGrid>
                <a:gridCol w="1767083"/>
                <a:gridCol w="1755534"/>
                <a:gridCol w="1733967"/>
                <a:gridCol w="1800199"/>
              </a:tblGrid>
              <a:tr h="504825">
                <a:tc>
                  <a:txBody>
                    <a:bodyPr/>
                    <a:lstStyle/>
                    <a:p>
                      <a:pPr rtl="0"/>
                      <a:r>
                        <a:rPr lang="ru-RU" sz="1500" b="1" dirty="0"/>
                        <a:t>Эмоциональная</a:t>
                      </a:r>
                      <a:endParaRPr lang="ru-RU" b="1" dirty="0"/>
                    </a:p>
                    <a:p>
                      <a:pPr rtl="0"/>
                      <a:r>
                        <a:rPr lang="ru-RU" b="1" dirty="0"/>
                        <a:t/>
                      </a:r>
                      <a:br>
                        <a:rPr lang="ru-RU" b="1" dirty="0"/>
                      </a:br>
                      <a:endParaRPr lang="ru-RU" b="1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500" b="1" dirty="0"/>
                        <a:t>Воображения</a:t>
                      </a:r>
                      <a:endParaRPr lang="ru-RU" b="1" dirty="0"/>
                    </a:p>
                    <a:p>
                      <a:pPr rtl="0"/>
                      <a:r>
                        <a:rPr lang="ru-RU" b="1" dirty="0"/>
                        <a:t/>
                      </a:r>
                      <a:br>
                        <a:rPr lang="ru-RU" b="1" dirty="0"/>
                      </a:br>
                      <a:endParaRPr lang="ru-RU" b="1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500" b="1" dirty="0"/>
                        <a:t>Осмысление</a:t>
                      </a:r>
                      <a:endParaRPr lang="ru-RU" b="1" dirty="0"/>
                    </a:p>
                    <a:p>
                      <a:pPr rtl="0"/>
                      <a:r>
                        <a:rPr lang="ru-RU" sz="1500" b="1" dirty="0"/>
                        <a:t>содержания</a:t>
                      </a:r>
                      <a:endParaRPr lang="ru-RU" b="1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300" b="1" dirty="0"/>
                        <a:t>Реакция на</a:t>
                      </a:r>
                      <a:endParaRPr lang="ru-RU" b="1" dirty="0"/>
                    </a:p>
                    <a:p>
                      <a:pPr rtl="0"/>
                      <a:r>
                        <a:rPr lang="ru-RU" sz="1300" b="1" dirty="0"/>
                        <a:t>художественную форму</a:t>
                      </a:r>
                      <a:endParaRPr lang="ru-RU" b="1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50">
                <a:tc>
                  <a:txBody>
                    <a:bodyPr/>
                    <a:lstStyle/>
                    <a:p>
                      <a:pPr rtl="0"/>
                      <a:r>
                        <a:rPr lang="ru-RU" sz="1300"/>
                        <a:t>- чтение по ролям</a:t>
                      </a:r>
                      <a:endParaRPr lang="ru-RU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ru-RU" sz="1300" dirty="0"/>
                        <a:t>- выразительное</a:t>
                      </a:r>
                      <a:endParaRPr lang="ru-RU" dirty="0"/>
                    </a:p>
                    <a:p>
                      <a:pPr rtl="0"/>
                      <a:r>
                        <a:rPr lang="ru-RU" sz="1300" dirty="0"/>
                        <a:t>чтение</a:t>
                      </a:r>
                      <a:endParaRPr lang="ru-RU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ru-RU" sz="1300" dirty="0"/>
                        <a:t>- рассказ о герое,</a:t>
                      </a:r>
                      <a:endParaRPr lang="ru-RU" dirty="0"/>
                    </a:p>
                    <a:p>
                      <a:pPr rtl="0"/>
                      <a:r>
                        <a:rPr lang="ru-RU" sz="1300" dirty="0"/>
                        <a:t>событии, пересказ</a:t>
                      </a:r>
                      <a:endParaRPr lang="ru-RU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rtl="0"/>
                      <a:r>
                        <a:rPr lang="ru-RU" sz="1300" dirty="0"/>
                        <a:t>- отсутствует</a:t>
                      </a:r>
                      <a:endParaRPr lang="ru-RU" dirty="0"/>
                    </a:p>
                    <a:p>
                      <a:pPr rtl="0"/>
                      <a:r>
                        <a:rPr lang="ru-RU" sz="1300" dirty="0"/>
                        <a:t>(наблюдение над</a:t>
                      </a:r>
                      <a:endParaRPr lang="ru-RU" dirty="0"/>
                    </a:p>
                    <a:p>
                      <a:pPr rtl="0"/>
                      <a:r>
                        <a:rPr lang="ru-RU" sz="1300" dirty="0"/>
                        <a:t>языком)</a:t>
                      </a:r>
                      <a:endParaRPr lang="ru-RU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50"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/>
                      </a:r>
                      <a:br>
                        <a:rPr lang="ru-RU"/>
                      </a:br>
                      <a:endParaRPr lang="ru-RU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0"/>
                      <a:endParaRPr lang="ru-RU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0"/>
                      <a:endParaRPr lang="ru-RU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0"/>
                      <a:endParaRPr lang="ru-RU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/>
                      </a:r>
                      <a:br>
                        <a:rPr lang="ru-RU"/>
                      </a:br>
                      <a:endParaRPr lang="ru-RU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300" dirty="0"/>
                        <a:t>-иллюстрирование</a:t>
                      </a:r>
                      <a:endParaRPr lang="ru-RU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300" dirty="0" smtClean="0"/>
                        <a:t>- пересказ от лица одного из героев</a:t>
                      </a:r>
                      <a:endParaRPr lang="ru-RU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0"/>
                      <a:endParaRPr lang="ru-RU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95">
                <a:tc rowSpan="2">
                  <a:txBody>
                    <a:bodyPr/>
                    <a:lstStyle/>
                    <a:p>
                      <a:pPr rtl="0"/>
                      <a:r>
                        <a:rPr lang="ru-RU"/>
                        <a:t/>
                      </a:r>
                      <a:br>
                        <a:rPr lang="ru-RU"/>
                      </a:br>
                      <a:endParaRPr lang="ru-RU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ru-RU" sz="1300"/>
                        <a:t>- инсценирование</a:t>
                      </a:r>
                      <a:endParaRPr lang="ru-RU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300" dirty="0" smtClean="0"/>
                        <a:t>- </a:t>
                      </a:r>
                      <a:r>
                        <a:rPr lang="ru-RU" sz="1300" dirty="0"/>
                        <a:t>составление </a:t>
                      </a:r>
                      <a:r>
                        <a:rPr lang="ru-RU" sz="1300" dirty="0" smtClean="0"/>
                        <a:t>плана</a:t>
                      </a:r>
                      <a:endParaRPr lang="ru-RU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endParaRPr lang="ru-RU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8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/>
                        <a:t>- вопросы и ответы</a:t>
                      </a:r>
                    </a:p>
                    <a:p>
                      <a:pPr rtl="0"/>
                      <a:endParaRPr lang="ru-RU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8150"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/>
                      </a:r>
                      <a:br>
                        <a:rPr lang="ru-RU"/>
                      </a:br>
                      <a:endParaRPr lang="ru-RU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/>
                        <a:t/>
                      </a:r>
                      <a:br>
                        <a:rPr lang="ru-RU"/>
                      </a:br>
                      <a:endParaRPr lang="ru-RU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sz="1300"/>
                        <a:t>на контрольные вопросы учителя</a:t>
                      </a:r>
                      <a:endParaRPr lang="ru-RU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endParaRPr lang="ru-RU" dirty="0"/>
                    </a:p>
                  </a:txBody>
                  <a:tcPr marL="28575" marR="28575" marT="28575" marB="2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1456135" y="188640"/>
            <a:ext cx="57535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читательскую деятельность </a:t>
            </a:r>
          </a:p>
          <a:p>
            <a:pPr algn="ctr"/>
            <a:r>
              <a:rPr lang="ru-RU" sz="2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ребёнка включены 4 сферы:</a:t>
            </a:r>
            <a:endParaRPr lang="ru-RU" sz="2800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2123728" y="476672"/>
            <a:ext cx="46159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Достоинства технологии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043608" y="1628800"/>
            <a:ext cx="6748423" cy="195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SzPct val="80000"/>
              <a:buFont typeface="Wingdings" pitchFamily="2" charset="2"/>
              <a:buChar char="q"/>
            </a:pPr>
            <a:r>
              <a:rPr lang="ru-RU" dirty="0">
                <a:solidFill>
                  <a:schemeClr val="accent3"/>
                </a:solidFill>
              </a:rPr>
              <a:t>  применима самостоятельно вне урока </a:t>
            </a:r>
          </a:p>
          <a:p>
            <a:pPr>
              <a:lnSpc>
                <a:spcPct val="130000"/>
              </a:lnSpc>
              <a:buSzPct val="80000"/>
              <a:buFont typeface="Wingdings" pitchFamily="2" charset="2"/>
              <a:buChar char="q"/>
            </a:pPr>
            <a:r>
              <a:rPr lang="ru-RU" dirty="0">
                <a:solidFill>
                  <a:schemeClr val="accent3"/>
                </a:solidFill>
              </a:rPr>
              <a:t>  </a:t>
            </a:r>
            <a:r>
              <a:rPr lang="ru-RU" dirty="0" smtClean="0">
                <a:solidFill>
                  <a:schemeClr val="accent3"/>
                </a:solidFill>
              </a:rPr>
              <a:t>соответствует возрасту и </a:t>
            </a:r>
            <a:r>
              <a:rPr lang="ru-RU" dirty="0">
                <a:solidFill>
                  <a:schemeClr val="accent3"/>
                </a:solidFill>
              </a:rPr>
              <a:t>доступна</a:t>
            </a:r>
          </a:p>
          <a:p>
            <a:pPr>
              <a:lnSpc>
                <a:spcPct val="130000"/>
              </a:lnSpc>
              <a:buSzPct val="80000"/>
              <a:buFont typeface="Wingdings" pitchFamily="2" charset="2"/>
              <a:buChar char="q"/>
            </a:pPr>
            <a:r>
              <a:rPr lang="ru-RU" dirty="0">
                <a:solidFill>
                  <a:schemeClr val="accent3"/>
                </a:solidFill>
              </a:rPr>
              <a:t>  ориентирована на развитие личности читателя</a:t>
            </a:r>
          </a:p>
          <a:p>
            <a:pPr>
              <a:lnSpc>
                <a:spcPct val="130000"/>
              </a:lnSpc>
              <a:buSzPct val="80000"/>
              <a:buFont typeface="Wingdings" pitchFamily="2" charset="2"/>
              <a:buChar char="q"/>
            </a:pPr>
            <a:r>
              <a:rPr lang="ru-RU" dirty="0">
                <a:solidFill>
                  <a:schemeClr val="accent3"/>
                </a:solidFill>
              </a:rPr>
              <a:t>  развивает умение прогнозировать результаты чтения</a:t>
            </a:r>
          </a:p>
          <a:p>
            <a:pPr>
              <a:lnSpc>
                <a:spcPct val="130000"/>
              </a:lnSpc>
              <a:buSzPct val="80000"/>
              <a:buFont typeface="Wingdings" pitchFamily="2" charset="2"/>
              <a:buChar char="q"/>
            </a:pPr>
            <a:r>
              <a:rPr lang="ru-RU" dirty="0">
                <a:solidFill>
                  <a:schemeClr val="accent3"/>
                </a:solidFill>
              </a:rPr>
              <a:t>  способствует достижению понимания на уровне смысла</a:t>
            </a:r>
          </a:p>
        </p:txBody>
      </p:sp>
      <p:pic>
        <p:nvPicPr>
          <p:cNvPr id="20482" name="Picture 2" descr="Ученый  и книга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933056"/>
            <a:ext cx="2308258" cy="21867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107</TotalTime>
  <Words>271</Words>
  <Application>Microsoft Office PowerPoint</Application>
  <PresentationFormat>Экран (4:3)</PresentationFormat>
  <Paragraphs>78</Paragraphs>
  <Slides>8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Технология формирования типа правильной читательской деятельности.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формирования типа правильной читательской деятельности.</dc:title>
  <dc:creator>Пользователь</dc:creator>
  <cp:lastModifiedBy>Алсу</cp:lastModifiedBy>
  <cp:revision>13</cp:revision>
  <dcterms:created xsi:type="dcterms:W3CDTF">2013-12-10T16:48:12Z</dcterms:created>
  <dcterms:modified xsi:type="dcterms:W3CDTF">2014-01-20T16:05:39Z</dcterms:modified>
</cp:coreProperties>
</file>